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82" r:id="rId2"/>
    <p:sldId id="270" r:id="rId3"/>
    <p:sldId id="268" r:id="rId4"/>
    <p:sldId id="269" r:id="rId5"/>
    <p:sldId id="260" r:id="rId6"/>
    <p:sldId id="261" r:id="rId7"/>
    <p:sldId id="271" r:id="rId8"/>
    <p:sldId id="262" r:id="rId9"/>
    <p:sldId id="279" r:id="rId10"/>
    <p:sldId id="280" r:id="rId11"/>
    <p:sldId id="289" r:id="rId12"/>
    <p:sldId id="284" r:id="rId13"/>
    <p:sldId id="263" r:id="rId14"/>
    <p:sldId id="274" r:id="rId15"/>
    <p:sldId id="275" r:id="rId16"/>
    <p:sldId id="287" r:id="rId17"/>
    <p:sldId id="285" r:id="rId18"/>
    <p:sldId id="286" r:id="rId19"/>
    <p:sldId id="288" r:id="rId20"/>
    <p:sldId id="290" r:id="rId21"/>
    <p:sldId id="294" r:id="rId22"/>
    <p:sldId id="273" r:id="rId23"/>
    <p:sldId id="278" r:id="rId24"/>
    <p:sldId id="291" r:id="rId25"/>
    <p:sldId id="292" r:id="rId26"/>
    <p:sldId id="293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259" r:id="rId38"/>
    <p:sldId id="283" r:id="rId39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12891-F7C4-43EE-AB2A-DFF5302106D7}" type="datetimeFigureOut">
              <a:rPr lang="es-ES" smtClean="0"/>
              <a:t>20/07/2018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C6B58-4552-4404-AAEE-C5D1A2E0431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359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C6B58-4552-4404-AAEE-C5D1A2E04311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1983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309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5751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9432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2345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9426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79631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95446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737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0488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7627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38151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7F9A7-AB74-4ACC-89FE-C5EB4A2039B4}" type="datetimeFigureOut">
              <a:rPr lang="es-ES_tradnl" smtClean="0"/>
              <a:t>20/07/2018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DF21F-0C29-483D-8A54-9BA90E515A98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76571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io.adafruit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ifttt.com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io.adafruit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hyperlink" Target="https://ifttt.co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4013" y="2335212"/>
            <a:ext cx="9144000" cy="2387600"/>
          </a:xfrm>
        </p:spPr>
        <p:txBody>
          <a:bodyPr/>
          <a:lstStyle/>
          <a:p>
            <a:r>
              <a:rPr lang="es-ES" dirty="0"/>
              <a:t>Taller Planta Twittera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6838" y="5819467"/>
            <a:ext cx="9144000" cy="86995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20 Julio 2018</a:t>
            </a:r>
          </a:p>
          <a:p>
            <a:r>
              <a:rPr lang="es-ES" dirty="0"/>
              <a:t>Valencia</a:t>
            </a:r>
            <a:endParaRPr lang="es-ES_tradnl" dirty="0"/>
          </a:p>
        </p:txBody>
      </p:sp>
      <p:pic>
        <p:nvPicPr>
          <p:cNvPr id="1032" name="Picture 8" descr="Resultado de imagen de Leroy merl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0"/>
            <a:ext cx="4752976" cy="37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39"/>
          <a:stretch/>
        </p:blipFill>
        <p:spPr bwMode="auto">
          <a:xfrm>
            <a:off x="-306387" y="4974431"/>
            <a:ext cx="3044825" cy="18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5"/>
          <a:stretch/>
        </p:blipFill>
        <p:spPr bwMode="auto">
          <a:xfrm>
            <a:off x="9147175" y="5650884"/>
            <a:ext cx="3044825" cy="11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878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1220" y="3538859"/>
            <a:ext cx="3525817" cy="2644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3"/>
          <a:stretch/>
        </p:blipFill>
        <p:spPr>
          <a:xfrm rot="5400000">
            <a:off x="1246298" y="518843"/>
            <a:ext cx="2600323" cy="20890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18394" y="588236"/>
            <a:ext cx="2600321" cy="1950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940"/>
          <a:stretch/>
        </p:blipFill>
        <p:spPr>
          <a:xfrm rot="5400000">
            <a:off x="4028870" y="3512696"/>
            <a:ext cx="3525817" cy="26966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61"/>
          <a:stretch/>
        </p:blipFill>
        <p:spPr>
          <a:xfrm rot="5400000">
            <a:off x="7904863" y="2956931"/>
            <a:ext cx="3525817" cy="380822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9418957" y="5715897"/>
            <a:ext cx="469232" cy="469232"/>
          </a:xfrm>
          <a:prstGeom prst="ellipse">
            <a:avLst/>
          </a:prstGeom>
          <a:noFill/>
          <a:ln w="60325">
            <a:solidFill>
              <a:srgbClr val="FFFF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rgbClr val="FFFF00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7D00D62-F47D-4E30-821C-6225B3BBCDC2}"/>
              </a:ext>
            </a:extLst>
          </p:cNvPr>
          <p:cNvSpPr txBox="1">
            <a:spLocks/>
          </p:cNvSpPr>
          <p:nvPr/>
        </p:nvSpPr>
        <p:spPr>
          <a:xfrm>
            <a:off x="8221512" y="2064254"/>
            <a:ext cx="2946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¡Soldar SB1!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858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144" y="1830425"/>
            <a:ext cx="3680129" cy="285751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37481" y="2470245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/>
          <p:cNvSpPr/>
          <p:nvPr/>
        </p:nvSpPr>
        <p:spPr>
          <a:xfrm>
            <a:off x="1680950" y="2470245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/>
          <p:cNvSpPr/>
          <p:nvPr/>
        </p:nvSpPr>
        <p:spPr>
          <a:xfrm>
            <a:off x="2024419" y="2470245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367888" y="2470244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2711357" y="2470244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3054826" y="2470245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3398295" y="2470245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/>
          <p:cNvSpPr/>
          <p:nvPr/>
        </p:nvSpPr>
        <p:spPr>
          <a:xfrm>
            <a:off x="3741764" y="2470245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4085233" y="2470244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13"/>
          <p:cNvSpPr/>
          <p:nvPr/>
        </p:nvSpPr>
        <p:spPr>
          <a:xfrm>
            <a:off x="4428702" y="2470244"/>
            <a:ext cx="17742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979230" y="928047"/>
            <a:ext cx="7763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¿Qué significa el parpadeo del led azul?</a:t>
            </a:r>
            <a:endParaRPr lang="es-ES" sz="3200" dirty="0"/>
          </a:p>
        </p:txBody>
      </p:sp>
      <p:sp>
        <p:nvSpPr>
          <p:cNvPr id="26" name="Elipse 25"/>
          <p:cNvSpPr/>
          <p:nvPr/>
        </p:nvSpPr>
        <p:spPr>
          <a:xfrm>
            <a:off x="10267675" y="2357072"/>
            <a:ext cx="348584" cy="2945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>
            <a:off x="7850192" y="1245650"/>
            <a:ext cx="2253016" cy="77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ángulo 29"/>
          <p:cNvSpPr/>
          <p:nvPr/>
        </p:nvSpPr>
        <p:spPr>
          <a:xfrm>
            <a:off x="1337480" y="3495907"/>
            <a:ext cx="52089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Rectángulo 30"/>
          <p:cNvSpPr/>
          <p:nvPr/>
        </p:nvSpPr>
        <p:spPr>
          <a:xfrm>
            <a:off x="2284863" y="3495905"/>
            <a:ext cx="52089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/>
          <p:cNvSpPr/>
          <p:nvPr/>
        </p:nvSpPr>
        <p:spPr>
          <a:xfrm>
            <a:off x="3274842" y="3495905"/>
            <a:ext cx="52089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Rectángulo 32"/>
          <p:cNvSpPr/>
          <p:nvPr/>
        </p:nvSpPr>
        <p:spPr>
          <a:xfrm>
            <a:off x="4262654" y="3495905"/>
            <a:ext cx="520891" cy="68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/>
          <p:cNvSpPr txBox="1"/>
          <p:nvPr/>
        </p:nvSpPr>
        <p:spPr>
          <a:xfrm>
            <a:off x="4933092" y="2333379"/>
            <a:ext cx="48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Parpadeo rápido. Creando red </a:t>
            </a:r>
            <a:r>
              <a:rPr lang="es-ES" dirty="0" err="1" smtClean="0"/>
              <a:t>Wifi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933092" y="3287485"/>
            <a:ext cx="486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Parpadeo lento. Buscando red </a:t>
            </a:r>
            <a:r>
              <a:rPr lang="es-ES" dirty="0" err="1" smtClean="0"/>
              <a:t>Wifi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9" name="Rectángulo 38"/>
          <p:cNvSpPr/>
          <p:nvPr/>
        </p:nvSpPr>
        <p:spPr>
          <a:xfrm>
            <a:off x="1337480" y="4487450"/>
            <a:ext cx="864360" cy="69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/>
          <p:cNvSpPr/>
          <p:nvPr/>
        </p:nvSpPr>
        <p:spPr>
          <a:xfrm>
            <a:off x="5531892" y="4482115"/>
            <a:ext cx="836486" cy="70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1171433" y="5110990"/>
            <a:ext cx="274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Enviando datos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357354" y="5110990"/>
            <a:ext cx="274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Dormido</a:t>
            </a:r>
            <a:endParaRPr lang="es-ES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465358" y="5110990"/>
            <a:ext cx="2747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Enviando datos</a:t>
            </a:r>
            <a:endParaRPr lang="es-ES" dirty="0"/>
          </a:p>
        </p:txBody>
      </p:sp>
      <p:sp>
        <p:nvSpPr>
          <p:cNvPr id="44" name="Rectángulo 43"/>
          <p:cNvSpPr/>
          <p:nvPr/>
        </p:nvSpPr>
        <p:spPr>
          <a:xfrm>
            <a:off x="777922" y="4053385"/>
            <a:ext cx="7833815" cy="18151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622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088360" y="1465978"/>
            <a:ext cx="5336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accent1">
                    <a:lumMod val="50000"/>
                  </a:schemeClr>
                </a:solidFill>
              </a:rPr>
              <a:t>Objetivo: </a:t>
            </a:r>
            <a:r>
              <a:rPr lang="es-ES" sz="2400" dirty="0" smtClean="0">
                <a:solidFill>
                  <a:schemeClr val="accent1">
                    <a:lumMod val="50000"/>
                  </a:schemeClr>
                </a:solidFill>
              </a:rPr>
              <a:t>Conectar </a:t>
            </a:r>
            <a:r>
              <a:rPr lang="es-ES" sz="2400" dirty="0" err="1" smtClean="0">
                <a:solidFill>
                  <a:schemeClr val="accent1">
                    <a:lumMod val="50000"/>
                  </a:schemeClr>
                </a:solidFill>
              </a:rPr>
              <a:t>Wemos</a:t>
            </a:r>
            <a:r>
              <a:rPr lang="es-ES" sz="2400" dirty="0" smtClean="0">
                <a:solidFill>
                  <a:schemeClr val="accent1">
                    <a:lumMod val="50000"/>
                  </a:schemeClr>
                </a:solidFill>
              </a:rPr>
              <a:t> D1 a un servicio web (</a:t>
            </a:r>
            <a:r>
              <a:rPr lang="es-ES" sz="2400" dirty="0" err="1" smtClean="0">
                <a:solidFill>
                  <a:schemeClr val="accent1">
                    <a:lumMod val="50000"/>
                  </a:schemeClr>
                </a:solidFill>
              </a:rPr>
              <a:t>Adafruit</a:t>
            </a:r>
            <a:r>
              <a:rPr lang="es-ES" sz="2400" dirty="0" smtClean="0">
                <a:solidFill>
                  <a:schemeClr val="accent1">
                    <a:lumMod val="50000"/>
                  </a:schemeClr>
                </a:solidFill>
              </a:rPr>
              <a:t>).</a:t>
            </a:r>
            <a:endParaRPr lang="es-E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879073" y="464024"/>
            <a:ext cx="2456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smtClean="0"/>
              <a:t>Software</a:t>
            </a:r>
            <a:endParaRPr lang="es-ES" sz="4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088359" y="2294054"/>
            <a:ext cx="5336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accent2">
                    <a:lumMod val="75000"/>
                  </a:schemeClr>
                </a:solidFill>
              </a:rPr>
              <a:t>Problema: </a:t>
            </a:r>
            <a:r>
              <a:rPr lang="es-ES" sz="2400" dirty="0" smtClean="0"/>
              <a:t>Al no estar conectada a internet (aún), </a:t>
            </a:r>
            <a:r>
              <a:rPr lang="es-ES" sz="2400" dirty="0" smtClean="0">
                <a:solidFill>
                  <a:schemeClr val="accent2">
                    <a:lumMod val="75000"/>
                  </a:schemeClr>
                </a:solidFill>
              </a:rPr>
              <a:t>no podemos decirle a que servicio web se conecta.</a:t>
            </a:r>
            <a:endParaRPr lang="es-E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88360" y="3494383"/>
            <a:ext cx="5966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smtClean="0">
                <a:solidFill>
                  <a:schemeClr val="accent6">
                    <a:lumMod val="75000"/>
                  </a:schemeClr>
                </a:solidFill>
              </a:rPr>
              <a:t>Solución: </a:t>
            </a:r>
            <a:r>
              <a:rPr lang="es-ES" sz="2400" dirty="0" smtClean="0"/>
              <a:t>Al conectarla por primera vez, </a:t>
            </a:r>
            <a:r>
              <a:rPr lang="es-ES" sz="2400" dirty="0" err="1" smtClean="0"/>
              <a:t>Wemos</a:t>
            </a:r>
            <a:r>
              <a:rPr lang="es-ES" sz="2400" dirty="0" smtClean="0"/>
              <a:t> D1 crea una red </a:t>
            </a:r>
            <a:r>
              <a:rPr lang="es-ES" sz="2400" dirty="0" err="1" smtClean="0"/>
              <a:t>Wifi</a:t>
            </a:r>
            <a:r>
              <a:rPr lang="es-ES" sz="2400" dirty="0" smtClean="0"/>
              <a:t>. </a:t>
            </a:r>
            <a:r>
              <a:rPr lang="es-ES" sz="2400" u="sng" dirty="0" smtClean="0">
                <a:solidFill>
                  <a:schemeClr val="accent6">
                    <a:lumMod val="75000"/>
                  </a:schemeClr>
                </a:solidFill>
              </a:rPr>
              <a:t>Debemos conectarnos a esta red.</a:t>
            </a:r>
            <a:endParaRPr lang="es-E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908" y="1318703"/>
            <a:ext cx="2778816" cy="2157669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9895422" y="1404732"/>
            <a:ext cx="1862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Mientras crea red </a:t>
            </a:r>
            <a:r>
              <a:rPr lang="es-ES" dirty="0" err="1" smtClean="0"/>
              <a:t>Wifi</a:t>
            </a:r>
            <a:r>
              <a:rPr lang="es-ES" dirty="0" smtClean="0"/>
              <a:t>, el led </a:t>
            </a:r>
            <a:r>
              <a:rPr lang="es-ES" b="1" dirty="0" smtClean="0"/>
              <a:t>parpadea rápido.</a:t>
            </a:r>
            <a:endParaRPr lang="es-ES" b="1" dirty="0"/>
          </a:p>
        </p:txBody>
      </p:sp>
      <p:sp>
        <p:nvSpPr>
          <p:cNvPr id="12" name="Elipse 11"/>
          <p:cNvSpPr/>
          <p:nvPr/>
        </p:nvSpPr>
        <p:spPr>
          <a:xfrm>
            <a:off x="8577051" y="1719108"/>
            <a:ext cx="348584" cy="29457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 flipH="1">
            <a:off x="9259909" y="1866397"/>
            <a:ext cx="5638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088359" y="5232080"/>
            <a:ext cx="9010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¡Antes de continuar! </a:t>
            </a:r>
            <a:r>
              <a:rPr lang="es-ES" sz="3600" b="1" dirty="0" smtClean="0"/>
              <a:t>Registrarse en Adafruit.io</a:t>
            </a:r>
            <a:endParaRPr lang="es-ES" sz="3600" b="1" dirty="0"/>
          </a:p>
        </p:txBody>
      </p:sp>
    </p:spTree>
    <p:extLst>
      <p:ext uri="{BB962C8B-B14F-4D97-AF65-F5344CB8AC3E}">
        <p14:creationId xmlns:p14="http://schemas.microsoft.com/office/powerpoint/2010/main" val="176266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047" y="241287"/>
            <a:ext cx="10515600" cy="4351338"/>
          </a:xfrm>
        </p:spPr>
        <p:txBody>
          <a:bodyPr/>
          <a:lstStyle/>
          <a:p>
            <a:endParaRPr lang="es-ES" sz="2400" dirty="0" smtClean="0"/>
          </a:p>
          <a:p>
            <a:pPr marL="0" indent="0">
              <a:buNone/>
            </a:pPr>
            <a:r>
              <a:rPr lang="es-ES" sz="2400" dirty="0" smtClean="0"/>
              <a:t>Registrarse </a:t>
            </a:r>
            <a:r>
              <a:rPr lang="es-ES" sz="2400" dirty="0"/>
              <a:t>en </a:t>
            </a:r>
            <a:r>
              <a:rPr lang="es-ES" sz="2400" dirty="0">
                <a:hlinkClick r:id="rId2"/>
              </a:rPr>
              <a:t>https://io.adafruit.com/</a:t>
            </a:r>
            <a:r>
              <a:rPr lang="es-ES" sz="2400" dirty="0"/>
              <a:t> </a:t>
            </a:r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495" b="5243"/>
          <a:stretch/>
        </p:blipFill>
        <p:spPr>
          <a:xfrm>
            <a:off x="961927" y="1485348"/>
            <a:ext cx="10135222" cy="4915452"/>
          </a:xfrm>
          <a:prstGeom prst="rect">
            <a:avLst/>
          </a:prstGeom>
        </p:spPr>
      </p:pic>
      <p:sp>
        <p:nvSpPr>
          <p:cNvPr id="5" name="Down Arrow 4"/>
          <p:cNvSpPr/>
          <p:nvPr/>
        </p:nvSpPr>
        <p:spPr>
          <a:xfrm>
            <a:off x="9949458" y="1188569"/>
            <a:ext cx="433137" cy="5935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6102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8634"/>
          <a:stretch/>
        </p:blipFill>
        <p:spPr>
          <a:xfrm>
            <a:off x="0" y="365125"/>
            <a:ext cx="12192000" cy="626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96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2912"/>
            <a:ext cx="12192000" cy="59721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8200" y="4256561"/>
            <a:ext cx="5076967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 smtClean="0"/>
              <a:t>Después de registrarnos en Adafruit.io pulsamos en “View AIO Key”. </a:t>
            </a:r>
          </a:p>
          <a:p>
            <a:endParaRPr lang="es-ES" dirty="0"/>
          </a:p>
          <a:p>
            <a:r>
              <a:rPr lang="es-ES" dirty="0" smtClean="0"/>
              <a:t>Esta será la clave que nos pedirá el </a:t>
            </a:r>
            <a:r>
              <a:rPr lang="es-ES" dirty="0" err="1" smtClean="0"/>
              <a:t>Wemos</a:t>
            </a:r>
            <a:r>
              <a:rPr lang="es-ES" dirty="0" smtClean="0"/>
              <a:t> D1 por lo que nos hará falta.</a:t>
            </a:r>
            <a:endParaRPr lang="es-ES" dirty="0"/>
          </a:p>
        </p:txBody>
      </p:sp>
      <p:sp>
        <p:nvSpPr>
          <p:cNvPr id="4" name="Rectángulo 3"/>
          <p:cNvSpPr/>
          <p:nvPr/>
        </p:nvSpPr>
        <p:spPr>
          <a:xfrm>
            <a:off x="7929349" y="1282845"/>
            <a:ext cx="1023582" cy="13238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Flecha arriba 5"/>
          <p:cNvSpPr/>
          <p:nvPr/>
        </p:nvSpPr>
        <p:spPr>
          <a:xfrm>
            <a:off x="1037230" y="3098042"/>
            <a:ext cx="368488" cy="102358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18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269243" y="818865"/>
            <a:ext cx="7888406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Una vez tenemos la clave de Adafruit.io podemos conectar la </a:t>
            </a:r>
            <a:r>
              <a:rPr lang="es-ES" sz="2800" dirty="0" err="1" smtClean="0"/>
              <a:t>Wemos</a:t>
            </a:r>
            <a:r>
              <a:rPr lang="es-ES" sz="2800" dirty="0" smtClean="0"/>
              <a:t> D1 a éste servicio web.</a:t>
            </a:r>
          </a:p>
          <a:p>
            <a:endParaRPr lang="es-ES" dirty="0"/>
          </a:p>
          <a:p>
            <a:endParaRPr lang="es-ES" sz="2800" b="1" dirty="0" smtClean="0">
              <a:solidFill>
                <a:srgbClr val="0070C0"/>
              </a:solidFill>
            </a:endParaRPr>
          </a:p>
          <a:p>
            <a:r>
              <a:rPr lang="es-ES" sz="2800" b="1" dirty="0" smtClean="0">
                <a:solidFill>
                  <a:srgbClr val="0070C0"/>
                </a:solidFill>
              </a:rPr>
              <a:t>Pasos a seguir:</a:t>
            </a:r>
          </a:p>
          <a:p>
            <a:endParaRPr lang="es-ES" dirty="0"/>
          </a:p>
          <a:p>
            <a:r>
              <a:rPr lang="es-ES" sz="2400" dirty="0" smtClean="0">
                <a:solidFill>
                  <a:srgbClr val="0070C0"/>
                </a:solidFill>
              </a:rPr>
              <a:t>- En nuestro móvil, buscar las redes </a:t>
            </a:r>
            <a:r>
              <a:rPr lang="es-ES" sz="2400" dirty="0" err="1" smtClean="0">
                <a:solidFill>
                  <a:srgbClr val="0070C0"/>
                </a:solidFill>
              </a:rPr>
              <a:t>Wifi</a:t>
            </a:r>
            <a:r>
              <a:rPr lang="es-ES" sz="2400" dirty="0" smtClean="0">
                <a:solidFill>
                  <a:srgbClr val="0070C0"/>
                </a:solidFill>
              </a:rPr>
              <a:t> disponibles</a:t>
            </a:r>
          </a:p>
          <a:p>
            <a:r>
              <a:rPr lang="es-ES" sz="2400" dirty="0" smtClean="0">
                <a:solidFill>
                  <a:srgbClr val="0070C0"/>
                </a:solidFill>
              </a:rPr>
              <a:t>- Buscar la red </a:t>
            </a:r>
            <a:r>
              <a:rPr lang="es-ES" sz="2400" dirty="0" err="1" smtClean="0">
                <a:solidFill>
                  <a:srgbClr val="0070C0"/>
                </a:solidFill>
              </a:rPr>
              <a:t>Wifi</a:t>
            </a:r>
            <a:r>
              <a:rPr lang="es-ES" sz="2400" dirty="0" smtClean="0">
                <a:solidFill>
                  <a:srgbClr val="0070C0"/>
                </a:solidFill>
              </a:rPr>
              <a:t> llamada “Planta Twittera” y conectarnos a ella</a:t>
            </a:r>
          </a:p>
          <a:p>
            <a:r>
              <a:rPr lang="es-ES" sz="2400" dirty="0" smtClean="0">
                <a:solidFill>
                  <a:srgbClr val="0070C0"/>
                </a:solidFill>
              </a:rPr>
              <a:t>- Introducir contraseñas de nuestro </a:t>
            </a:r>
            <a:r>
              <a:rPr lang="es-ES" sz="2400" dirty="0" err="1" smtClean="0">
                <a:solidFill>
                  <a:srgbClr val="0070C0"/>
                </a:solidFill>
              </a:rPr>
              <a:t>Wifi</a:t>
            </a:r>
            <a:r>
              <a:rPr lang="es-ES" sz="2400" dirty="0" smtClean="0">
                <a:solidFill>
                  <a:srgbClr val="0070C0"/>
                </a:solidFill>
              </a:rPr>
              <a:t> y de Adafruit.io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41" y="1091038"/>
            <a:ext cx="410215" cy="41021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69243" y="4568913"/>
            <a:ext cx="9812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  <a:p>
            <a:r>
              <a:rPr lang="es-ES" sz="2800" dirty="0"/>
              <a:t>En las siguientes diapositivas se explica el proceso gráficamente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1662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3835022" cy="681781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25" y="0"/>
            <a:ext cx="3812275" cy="677737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172803" y="2788188"/>
            <a:ext cx="4073856" cy="1201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Una vez conectada, </a:t>
            </a:r>
            <a:r>
              <a:rPr lang="es-ES" sz="2400" b="1" dirty="0" smtClean="0"/>
              <a:t>debe aparecer la siguiente ventana automáticamente.</a:t>
            </a:r>
            <a:endParaRPr lang="es-ES" sz="2400" b="1" dirty="0"/>
          </a:p>
        </p:txBody>
      </p:sp>
      <p:sp>
        <p:nvSpPr>
          <p:cNvPr id="7" name="CuadroTexto 6"/>
          <p:cNvSpPr txBox="1"/>
          <p:nvPr/>
        </p:nvSpPr>
        <p:spPr>
          <a:xfrm>
            <a:off x="4172803" y="152402"/>
            <a:ext cx="38691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solidFill>
                  <a:schemeClr val="accent2">
                    <a:lumMod val="75000"/>
                  </a:schemeClr>
                </a:solidFill>
              </a:rPr>
              <a:t>¿Qué hacer si no se conecta automáticamente?</a:t>
            </a:r>
            <a:endParaRPr lang="es-E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6897238" y="3603009"/>
            <a:ext cx="1313596" cy="2769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4172802" y="1054796"/>
            <a:ext cx="3869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>
                <a:solidFill>
                  <a:schemeClr val="accent2">
                    <a:lumMod val="75000"/>
                  </a:schemeClr>
                </a:solidFill>
              </a:rPr>
              <a:t>Buscar manualmente la dirección IP en Google. Poner 192.168.4.1 y darle a buscar.</a:t>
            </a:r>
            <a:endParaRPr lang="es-E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Conector recto de flecha 12"/>
          <p:cNvCxnSpPr>
            <a:stCxn id="10" idx="3"/>
          </p:cNvCxnSpPr>
          <p:nvPr/>
        </p:nvCxnSpPr>
        <p:spPr>
          <a:xfrm flipV="1">
            <a:off x="8041941" y="723331"/>
            <a:ext cx="733569" cy="93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/>
          <p:cNvSpPr/>
          <p:nvPr/>
        </p:nvSpPr>
        <p:spPr>
          <a:xfrm>
            <a:off x="95534" y="2688609"/>
            <a:ext cx="2552132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1393780" y="1799864"/>
            <a:ext cx="2023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 Buscar Planta Twittera y conectarse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626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059072" y="1901083"/>
            <a:ext cx="4073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Hacer </a:t>
            </a:r>
            <a:r>
              <a:rPr lang="es-ES" sz="2400" dirty="0" err="1" smtClean="0"/>
              <a:t>click</a:t>
            </a:r>
            <a:r>
              <a:rPr lang="es-ES" sz="2400" dirty="0" smtClean="0"/>
              <a:t> en “Configure </a:t>
            </a:r>
            <a:r>
              <a:rPr lang="es-ES" sz="2400" dirty="0" err="1" smtClean="0"/>
              <a:t>Wifi</a:t>
            </a:r>
            <a:r>
              <a:rPr lang="es-ES" sz="2400" dirty="0" smtClean="0"/>
              <a:t>”. </a:t>
            </a:r>
            <a:r>
              <a:rPr lang="es-ES" sz="2400" b="1" dirty="0" smtClean="0"/>
              <a:t>Debe aparecer la siguiente ventana</a:t>
            </a:r>
            <a:endParaRPr lang="es-ES" sz="2400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8" name="Flecha derecha 7"/>
          <p:cNvSpPr/>
          <p:nvPr/>
        </p:nvSpPr>
        <p:spPr>
          <a:xfrm>
            <a:off x="5682586" y="2811439"/>
            <a:ext cx="2450341" cy="2899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4059071" y="3600144"/>
            <a:ext cx="407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Buscar nuestra red </a:t>
            </a:r>
            <a:r>
              <a:rPr lang="es-ES" sz="2000" dirty="0" err="1" smtClean="0"/>
              <a:t>Wifi</a:t>
            </a:r>
            <a:r>
              <a:rPr lang="es-ES" sz="2000" dirty="0" smtClean="0"/>
              <a:t> (parte superior) , seleccionarla e introducir la contraseña </a:t>
            </a:r>
            <a:endParaRPr lang="es-ES" sz="2000" b="1" dirty="0"/>
          </a:p>
        </p:txBody>
      </p:sp>
      <p:sp>
        <p:nvSpPr>
          <p:cNvPr id="11" name="Flecha derecha 10"/>
          <p:cNvSpPr/>
          <p:nvPr/>
        </p:nvSpPr>
        <p:spPr>
          <a:xfrm>
            <a:off x="8334375" y="3888601"/>
            <a:ext cx="391732" cy="21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059071" y="4615807"/>
            <a:ext cx="4073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000" dirty="0" smtClean="0"/>
              <a:t>En </a:t>
            </a:r>
            <a:r>
              <a:rPr lang="es-ES" sz="2000" dirty="0" err="1" smtClean="0"/>
              <a:t>Adafruit</a:t>
            </a:r>
            <a:r>
              <a:rPr lang="es-ES" sz="2000" dirty="0" smtClean="0"/>
              <a:t>, hacer </a:t>
            </a:r>
            <a:r>
              <a:rPr lang="es-ES" sz="2000" dirty="0" err="1" smtClean="0"/>
              <a:t>click</a:t>
            </a:r>
            <a:r>
              <a:rPr lang="es-ES" sz="2000" dirty="0" smtClean="0"/>
              <a:t> en “View AIO Key”. Copiar el usuario y la contraseña </a:t>
            </a:r>
            <a:endParaRPr lang="es-ES" sz="2000" dirty="0"/>
          </a:p>
        </p:txBody>
      </p:sp>
      <p:sp>
        <p:nvSpPr>
          <p:cNvPr id="13" name="Flecha derecha 12"/>
          <p:cNvSpPr/>
          <p:nvPr/>
        </p:nvSpPr>
        <p:spPr>
          <a:xfrm>
            <a:off x="8334375" y="4791628"/>
            <a:ext cx="391732" cy="21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9170831" y="5209092"/>
            <a:ext cx="2802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 smtClean="0"/>
              <a:t>(Tiempo de actualización de datos en minutos) </a:t>
            </a:r>
            <a:endParaRPr lang="es-ES" sz="1400" dirty="0"/>
          </a:p>
        </p:txBody>
      </p:sp>
      <p:sp>
        <p:nvSpPr>
          <p:cNvPr id="17" name="CuadroTexto 16"/>
          <p:cNvSpPr txBox="1"/>
          <p:nvPr/>
        </p:nvSpPr>
        <p:spPr>
          <a:xfrm>
            <a:off x="5336412" y="5778169"/>
            <a:ext cx="28023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Al finalizar, pulsar “</a:t>
            </a:r>
            <a:r>
              <a:rPr lang="es-ES" sz="2000" dirty="0" err="1" smtClean="0"/>
              <a:t>save</a:t>
            </a:r>
            <a:r>
              <a:rPr lang="es-ES" sz="2000" dirty="0" smtClean="0"/>
              <a:t>”</a:t>
            </a:r>
            <a:endParaRPr lang="es-ES" sz="2000" dirty="0"/>
          </a:p>
        </p:txBody>
      </p:sp>
      <p:sp>
        <p:nvSpPr>
          <p:cNvPr id="18" name="Flecha derecha 17"/>
          <p:cNvSpPr/>
          <p:nvPr/>
        </p:nvSpPr>
        <p:spPr>
          <a:xfrm>
            <a:off x="8239479" y="5868537"/>
            <a:ext cx="391732" cy="21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18"/>
          <p:cNvSpPr/>
          <p:nvPr/>
        </p:nvSpPr>
        <p:spPr>
          <a:xfrm>
            <a:off x="464023" y="2156347"/>
            <a:ext cx="2934270" cy="5513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472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053491" y="1652193"/>
            <a:ext cx="4073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Después de introducir las claves y pulsar “</a:t>
            </a:r>
            <a:r>
              <a:rPr lang="es-ES" sz="2400" dirty="0" err="1" smtClean="0"/>
              <a:t>save</a:t>
            </a:r>
            <a:r>
              <a:rPr lang="es-ES" sz="2400" dirty="0" smtClean="0"/>
              <a:t>” </a:t>
            </a:r>
            <a:r>
              <a:rPr lang="es-ES" sz="2400" b="1" dirty="0" smtClean="0"/>
              <a:t>debe aparecer la siguiente ventana</a:t>
            </a:r>
            <a:endParaRPr lang="es-ES" sz="2400" b="1" dirty="0"/>
          </a:p>
        </p:txBody>
      </p:sp>
      <p:sp>
        <p:nvSpPr>
          <p:cNvPr id="7" name="Flecha derecha 6"/>
          <p:cNvSpPr/>
          <p:nvPr/>
        </p:nvSpPr>
        <p:spPr>
          <a:xfrm>
            <a:off x="7949572" y="2513193"/>
            <a:ext cx="391732" cy="2193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494" y="4860108"/>
            <a:ext cx="2140034" cy="1661674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63710" y="4860108"/>
            <a:ext cx="35272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dirty="0" smtClean="0"/>
              <a:t>Ya hemos conectado el </a:t>
            </a:r>
            <a:r>
              <a:rPr lang="es-ES" sz="2400" dirty="0" err="1" smtClean="0"/>
              <a:t>Wemos</a:t>
            </a:r>
            <a:r>
              <a:rPr lang="es-ES" sz="2400" dirty="0" smtClean="0"/>
              <a:t> D1 al servicio web </a:t>
            </a:r>
            <a:r>
              <a:rPr lang="es-ES" sz="2400" dirty="0" err="1" smtClean="0"/>
              <a:t>Adafruit</a:t>
            </a:r>
            <a:r>
              <a:rPr lang="es-ES" sz="2400" dirty="0" smtClean="0"/>
              <a:t> y está enviando datos periódicamente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121996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</a:t>
            </a:r>
            <a:r>
              <a:rPr lang="es-ES" dirty="0" err="1"/>
              <a:t>M</a:t>
            </a:r>
            <a:r>
              <a:rPr lang="es-ES" dirty="0" err="1" smtClean="0"/>
              <a:t>akersUPV</a:t>
            </a:r>
            <a:r>
              <a:rPr lang="es-ES" dirty="0"/>
              <a:t>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Asociación de estudiantes ( y no estudiantes) de la UPV sin ánimo de lucro.</a:t>
            </a:r>
          </a:p>
          <a:p>
            <a:endParaRPr lang="es-ES" dirty="0"/>
          </a:p>
          <a:p>
            <a:pPr marL="0" indent="0" algn="ctr">
              <a:buNone/>
            </a:pPr>
            <a:r>
              <a:rPr lang="es-ES" dirty="0"/>
              <a:t>www.makersupv.com</a:t>
            </a:r>
            <a:endParaRPr lang="es-ES_tradnl" dirty="0"/>
          </a:p>
        </p:txBody>
      </p:sp>
      <p:pic>
        <p:nvPicPr>
          <p:cNvPr id="1028" name="Picture 4" descr="Resultado de imagen de makersup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74" y="4531644"/>
            <a:ext cx="3590925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282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2213"/>
            <a:ext cx="12192000" cy="141578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0"/>
            <a:ext cx="12192000" cy="14465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s-ES" sz="4400" b="1" dirty="0" smtClean="0"/>
          </a:p>
          <a:p>
            <a:pPr algn="ctr"/>
            <a:r>
              <a:rPr lang="es-ES" sz="4400" b="1" dirty="0" smtClean="0"/>
              <a:t>¿Qué es IFTTT?</a:t>
            </a:r>
            <a:endParaRPr lang="es-ES" sz="4400" b="1" dirty="0"/>
          </a:p>
        </p:txBody>
      </p:sp>
    </p:spTree>
    <p:extLst>
      <p:ext uri="{BB962C8B-B14F-4D97-AF65-F5344CB8AC3E}">
        <p14:creationId xmlns:p14="http://schemas.microsoft.com/office/powerpoint/2010/main" val="377570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771" y="481546"/>
            <a:ext cx="4228571" cy="237460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414" y="3221132"/>
            <a:ext cx="3186922" cy="10741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086" y="3142751"/>
            <a:ext cx="3204077" cy="1755369"/>
          </a:xfrm>
          <a:prstGeom prst="rect">
            <a:avLst/>
          </a:prstGeom>
        </p:spPr>
      </p:pic>
      <p:sp>
        <p:nvSpPr>
          <p:cNvPr id="8" name="Flecha abajo 7"/>
          <p:cNvSpPr/>
          <p:nvPr/>
        </p:nvSpPr>
        <p:spPr>
          <a:xfrm rot="2085661">
            <a:off x="3998793" y="2366714"/>
            <a:ext cx="501536" cy="1265475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 abajo 8"/>
          <p:cNvSpPr/>
          <p:nvPr/>
        </p:nvSpPr>
        <p:spPr>
          <a:xfrm rot="19232359">
            <a:off x="7742061" y="2366713"/>
            <a:ext cx="501536" cy="1265475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1046326" y="4726166"/>
            <a:ext cx="108681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Mediante IFTTT, conectamos el servidor web de Adafruit.io con Twitter.</a:t>
            </a:r>
          </a:p>
          <a:p>
            <a:r>
              <a:rPr lang="es-ES" sz="2800" dirty="0" smtClean="0"/>
              <a:t>Así, podremos programar la publicación de mensajes en función de los datos subidos a Adafruit.io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55740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b="1" dirty="0"/>
              <a:t>Registrarse en</a:t>
            </a:r>
            <a:r>
              <a:rPr lang="es-ES" sz="4000" dirty="0"/>
              <a:t> </a:t>
            </a:r>
            <a:r>
              <a:rPr lang="es-ES" sz="4000" dirty="0">
                <a:hlinkClick r:id="rId2"/>
              </a:rPr>
              <a:t>https://ifttt.com/</a:t>
            </a:r>
            <a:r>
              <a:rPr lang="es-ES" dirty="0"/>
              <a:t/>
            </a:r>
            <a:br>
              <a:rPr lang="es-ES" dirty="0"/>
            </a:br>
            <a:endParaRPr lang="es-ES_tradn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641"/>
          <a:stretch/>
        </p:blipFill>
        <p:spPr>
          <a:xfrm>
            <a:off x="601215" y="1027906"/>
            <a:ext cx="10989570" cy="5830094"/>
          </a:xfrm>
          <a:prstGeom prst="rect">
            <a:avLst/>
          </a:prstGeom>
        </p:spPr>
      </p:pic>
      <p:sp>
        <p:nvSpPr>
          <p:cNvPr id="3" name="Flecha arriba 2"/>
          <p:cNvSpPr/>
          <p:nvPr/>
        </p:nvSpPr>
        <p:spPr>
          <a:xfrm>
            <a:off x="10575878" y="2042935"/>
            <a:ext cx="709683" cy="14876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31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422" b="4774"/>
          <a:stretch/>
        </p:blipFill>
        <p:spPr>
          <a:xfrm>
            <a:off x="0" y="304800"/>
            <a:ext cx="12192000" cy="6224337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1567046" y="632121"/>
            <a:ext cx="411708" cy="3957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8775510" y="1027906"/>
            <a:ext cx="2578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Podemos saltarnos este paso. Hacemos </a:t>
            </a:r>
            <a:r>
              <a:rPr lang="es-ES" dirty="0" err="1" smtClean="0"/>
              <a:t>click</a:t>
            </a:r>
            <a:r>
              <a:rPr lang="es-ES" dirty="0" smtClean="0"/>
              <a:t> en la cruz.</a:t>
            </a:r>
            <a:endParaRPr lang="es-ES" dirty="0"/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11195002" y="1027906"/>
            <a:ext cx="317595" cy="227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45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"/>
          <a:stretch/>
        </p:blipFill>
        <p:spPr>
          <a:xfrm>
            <a:off x="0" y="1135408"/>
            <a:ext cx="12160155" cy="5722592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7813342" y="3898802"/>
            <a:ext cx="290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Hacer </a:t>
            </a:r>
            <a:r>
              <a:rPr lang="es-ES" sz="3200" dirty="0" err="1" smtClean="0"/>
              <a:t>click</a:t>
            </a:r>
            <a:r>
              <a:rPr lang="es-ES" sz="3200" dirty="0" smtClean="0"/>
              <a:t> aquí.</a:t>
            </a:r>
            <a:endParaRPr lang="es-ES" sz="3200" dirty="0"/>
          </a:p>
        </p:txBody>
      </p:sp>
      <p:sp>
        <p:nvSpPr>
          <p:cNvPr id="12" name="Flecha izquierda 11"/>
          <p:cNvSpPr/>
          <p:nvPr/>
        </p:nvSpPr>
        <p:spPr>
          <a:xfrm>
            <a:off x="7178722" y="4076651"/>
            <a:ext cx="464024" cy="22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18615" y="435897"/>
            <a:ext cx="66601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Conectar IFTTT con </a:t>
            </a:r>
            <a:r>
              <a:rPr lang="es-ES" sz="4400" b="1" dirty="0" err="1" smtClean="0"/>
              <a:t>Adafruit</a:t>
            </a:r>
            <a:endParaRPr lang="es-ES" sz="4400" b="1" dirty="0"/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0" b="28158"/>
          <a:stretch/>
        </p:blipFill>
        <p:spPr>
          <a:xfrm>
            <a:off x="7305365" y="707652"/>
            <a:ext cx="1263712" cy="354842"/>
          </a:xfrm>
          <a:prstGeom prst="rect">
            <a:avLst/>
          </a:prstGeom>
        </p:spPr>
      </p:pic>
      <p:sp>
        <p:nvSpPr>
          <p:cNvPr id="17" name="Flecha derecha 16"/>
          <p:cNvSpPr/>
          <p:nvPr/>
        </p:nvSpPr>
        <p:spPr>
          <a:xfrm>
            <a:off x="8652680" y="820618"/>
            <a:ext cx="614149" cy="15012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768" y="595779"/>
            <a:ext cx="1384717" cy="466715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8959754" y="2203388"/>
            <a:ext cx="31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Buscar “</a:t>
            </a:r>
            <a:r>
              <a:rPr lang="es-ES" sz="3200" dirty="0" err="1" smtClean="0"/>
              <a:t>adafruit</a:t>
            </a:r>
            <a:r>
              <a:rPr lang="es-ES" sz="3200" dirty="0" smtClean="0"/>
              <a:t>”</a:t>
            </a:r>
            <a:endParaRPr lang="es-ES" sz="3200" dirty="0"/>
          </a:p>
        </p:txBody>
      </p:sp>
      <p:sp>
        <p:nvSpPr>
          <p:cNvPr id="20" name="Flecha izquierda 19"/>
          <p:cNvSpPr/>
          <p:nvPr/>
        </p:nvSpPr>
        <p:spPr>
          <a:xfrm>
            <a:off x="8652680" y="2380360"/>
            <a:ext cx="275084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/>
          <p:cNvSpPr/>
          <p:nvPr/>
        </p:nvSpPr>
        <p:spPr>
          <a:xfrm>
            <a:off x="3466532" y="1370003"/>
            <a:ext cx="914400" cy="363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1511489" y="2203388"/>
            <a:ext cx="26613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Para buscar aplicaciones ir a “</a:t>
            </a:r>
            <a:r>
              <a:rPr lang="es-ES" sz="2000" dirty="0" err="1" smtClean="0"/>
              <a:t>Search</a:t>
            </a:r>
            <a:r>
              <a:rPr lang="es-ES" sz="2000" dirty="0" smtClean="0"/>
              <a:t>”</a:t>
            </a:r>
            <a:endParaRPr lang="es-ES" sz="2000" dirty="0"/>
          </a:p>
        </p:txBody>
      </p:sp>
      <p:sp>
        <p:nvSpPr>
          <p:cNvPr id="23" name="Flecha izquierda 22"/>
          <p:cNvSpPr/>
          <p:nvPr/>
        </p:nvSpPr>
        <p:spPr>
          <a:xfrm rot="7660689">
            <a:off x="2929096" y="1980859"/>
            <a:ext cx="584893" cy="2085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031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360"/>
            <a:ext cx="12192000" cy="512064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2166" y="510959"/>
            <a:ext cx="77348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Conectar IFTTT con </a:t>
            </a:r>
            <a:r>
              <a:rPr lang="es-ES" sz="4400" b="1" dirty="0" err="1" smtClean="0"/>
              <a:t>Adafruit</a:t>
            </a:r>
            <a:endParaRPr lang="es-ES" sz="44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7588156" y="5941297"/>
            <a:ext cx="387596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en “</a:t>
            </a:r>
            <a:r>
              <a:rPr lang="es-ES" sz="2800" dirty="0" err="1" smtClean="0"/>
              <a:t>Connect</a:t>
            </a:r>
            <a:r>
              <a:rPr lang="es-ES" sz="2800" dirty="0" smtClean="0"/>
              <a:t>”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89743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848"/>
            <a:ext cx="12192000" cy="568538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59307" y="196796"/>
            <a:ext cx="8338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Autorizar conexión </a:t>
            </a:r>
            <a:r>
              <a:rPr lang="es-ES" sz="3200" b="1" dirty="0" err="1" smtClean="0"/>
              <a:t>Adafruit</a:t>
            </a:r>
            <a:r>
              <a:rPr lang="es-ES" sz="3200" b="1" dirty="0" smtClean="0"/>
              <a:t>.</a:t>
            </a:r>
            <a:endParaRPr lang="es-ES" sz="3200" b="1" dirty="0"/>
          </a:p>
        </p:txBody>
      </p:sp>
      <p:sp>
        <p:nvSpPr>
          <p:cNvPr id="6" name="Rectángulo 5"/>
          <p:cNvSpPr/>
          <p:nvPr/>
        </p:nvSpPr>
        <p:spPr>
          <a:xfrm>
            <a:off x="4244454" y="5268036"/>
            <a:ext cx="1050877" cy="614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583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0" b="28158"/>
          <a:stretch/>
        </p:blipFill>
        <p:spPr>
          <a:xfrm>
            <a:off x="7305365" y="707652"/>
            <a:ext cx="1263712" cy="35484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6" b="26672"/>
          <a:stretch/>
        </p:blipFill>
        <p:spPr>
          <a:xfrm>
            <a:off x="9434036" y="707652"/>
            <a:ext cx="1496387" cy="376058"/>
          </a:xfrm>
          <a:prstGeom prst="rect">
            <a:avLst/>
          </a:prstGeom>
        </p:spPr>
      </p:pic>
      <p:sp>
        <p:nvSpPr>
          <p:cNvPr id="7" name="Flecha derecha 6"/>
          <p:cNvSpPr/>
          <p:nvPr/>
        </p:nvSpPr>
        <p:spPr>
          <a:xfrm>
            <a:off x="8652680" y="820618"/>
            <a:ext cx="614149" cy="15012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3" b="1820"/>
          <a:stretch/>
        </p:blipFill>
        <p:spPr>
          <a:xfrm>
            <a:off x="672166" y="1678675"/>
            <a:ext cx="11105852" cy="517932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672166" y="510959"/>
            <a:ext cx="6492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Conectar IFTTT con Twitter</a:t>
            </a:r>
            <a:endParaRPr lang="es-ES" sz="4400" b="1" dirty="0"/>
          </a:p>
        </p:txBody>
      </p:sp>
      <p:sp>
        <p:nvSpPr>
          <p:cNvPr id="10" name="Rectángulo 9"/>
          <p:cNvSpPr/>
          <p:nvPr/>
        </p:nvSpPr>
        <p:spPr>
          <a:xfrm>
            <a:off x="3809437" y="1858769"/>
            <a:ext cx="914400" cy="363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9004130" y="2640116"/>
            <a:ext cx="31232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Buscar “Twitter”</a:t>
            </a:r>
            <a:endParaRPr lang="es-ES" sz="3200" dirty="0"/>
          </a:p>
        </p:txBody>
      </p:sp>
      <p:sp>
        <p:nvSpPr>
          <p:cNvPr id="12" name="Flecha izquierda 11"/>
          <p:cNvSpPr/>
          <p:nvPr/>
        </p:nvSpPr>
        <p:spPr>
          <a:xfrm>
            <a:off x="8652680" y="2817086"/>
            <a:ext cx="275084" cy="2308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504984" y="5792298"/>
            <a:ext cx="2906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Hacer </a:t>
            </a:r>
            <a:r>
              <a:rPr lang="es-ES" sz="3200" dirty="0" err="1" smtClean="0"/>
              <a:t>click</a:t>
            </a:r>
            <a:endParaRPr lang="es-ES" sz="3200" dirty="0"/>
          </a:p>
        </p:txBody>
      </p:sp>
      <p:sp>
        <p:nvSpPr>
          <p:cNvPr id="14" name="Flecha izquierda 13"/>
          <p:cNvSpPr/>
          <p:nvPr/>
        </p:nvSpPr>
        <p:spPr>
          <a:xfrm rot="5400000">
            <a:off x="1837655" y="5481964"/>
            <a:ext cx="464024" cy="2223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325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224"/>
            <a:ext cx="12192000" cy="5739007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53801" y="226783"/>
            <a:ext cx="6492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Conectar IFTTT con Twitter</a:t>
            </a:r>
            <a:endParaRPr lang="es-ES" sz="4400" b="1" dirty="0"/>
          </a:p>
        </p:txBody>
      </p:sp>
      <p:sp>
        <p:nvSpPr>
          <p:cNvPr id="8" name="Rectángulo 7"/>
          <p:cNvSpPr/>
          <p:nvPr/>
        </p:nvSpPr>
        <p:spPr>
          <a:xfrm>
            <a:off x="4724400" y="4312692"/>
            <a:ext cx="2743200" cy="7779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7792872" y="4440043"/>
            <a:ext cx="387596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en “</a:t>
            </a:r>
            <a:r>
              <a:rPr lang="es-ES" sz="2800" dirty="0" err="1" smtClean="0"/>
              <a:t>Connect</a:t>
            </a:r>
            <a:r>
              <a:rPr lang="es-ES" sz="2800" dirty="0" smtClean="0"/>
              <a:t>”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340135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472"/>
            <a:ext cx="12192000" cy="5747528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098042" y="3875964"/>
            <a:ext cx="1801504" cy="5459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818865" y="2559123"/>
            <a:ext cx="2279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Introducir cuenta de Twitter</a:t>
            </a:r>
            <a:endParaRPr lang="es-ES" sz="2400" dirty="0"/>
          </a:p>
        </p:txBody>
      </p:sp>
      <p:sp>
        <p:nvSpPr>
          <p:cNvPr id="7" name="Flecha izquierda 6"/>
          <p:cNvSpPr/>
          <p:nvPr/>
        </p:nvSpPr>
        <p:spPr>
          <a:xfrm rot="10800000">
            <a:off x="2415654" y="3029466"/>
            <a:ext cx="452505" cy="2596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259307" y="196796"/>
            <a:ext cx="8338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/>
              <a:t>Autorizar conexión </a:t>
            </a:r>
            <a:r>
              <a:rPr lang="es-ES" sz="3200" b="1" dirty="0" err="1" smtClean="0"/>
              <a:t>Adafruit</a:t>
            </a:r>
            <a:r>
              <a:rPr lang="es-ES" sz="3200" b="1" dirty="0" smtClean="0"/>
              <a:t>.</a:t>
            </a:r>
            <a:endParaRPr lang="es-ES" sz="3200" b="1" dirty="0"/>
          </a:p>
        </p:txBody>
      </p:sp>
    </p:spTree>
    <p:extLst>
      <p:ext uri="{BB962C8B-B14F-4D97-AF65-F5344CB8AC3E}">
        <p14:creationId xmlns:p14="http://schemas.microsoft.com/office/powerpoint/2010/main" val="4138825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Programación del taller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Internet of </a:t>
            </a:r>
            <a:r>
              <a:rPr lang="es-ES" dirty="0" err="1"/>
              <a:t>Things</a:t>
            </a:r>
            <a:endParaRPr lang="es-ES" dirty="0"/>
          </a:p>
          <a:p>
            <a:r>
              <a:rPr lang="es-ES" dirty="0"/>
              <a:t>¿Cómo funciona el kit?</a:t>
            </a:r>
          </a:p>
          <a:p>
            <a:r>
              <a:rPr lang="es-ES" dirty="0"/>
              <a:t>Componentes del kit</a:t>
            </a:r>
          </a:p>
          <a:p>
            <a:r>
              <a:rPr lang="es-ES" dirty="0"/>
              <a:t>¡A </a:t>
            </a:r>
            <a:r>
              <a:rPr lang="es-ES" dirty="0" smtClean="0"/>
              <a:t>soldar!</a:t>
            </a:r>
            <a:endParaRPr lang="es-ES" dirty="0"/>
          </a:p>
          <a:p>
            <a:r>
              <a:rPr lang="es-ES" dirty="0"/>
              <a:t>Configuración/Instalación</a:t>
            </a:r>
          </a:p>
          <a:p>
            <a:r>
              <a:rPr lang="es-ES" dirty="0"/>
              <a:t>Dudas y preguntas. Mejoras</a:t>
            </a:r>
            <a:endParaRPr lang="es-ES_tradnl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0839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72166" y="510959"/>
            <a:ext cx="64929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 smtClean="0"/>
              <a:t>Crear </a:t>
            </a:r>
            <a:r>
              <a:rPr lang="es-ES" sz="4400" b="1" dirty="0" err="1" smtClean="0"/>
              <a:t>Applets</a:t>
            </a:r>
            <a:r>
              <a:rPr lang="es-ES" sz="4400" b="1" dirty="0" smtClean="0"/>
              <a:t>.</a:t>
            </a:r>
            <a:endParaRPr lang="es-ES" sz="4400" b="1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3220"/>
            <a:ext cx="12030075" cy="34194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72166" y="1405812"/>
            <a:ext cx="1035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Los </a:t>
            </a:r>
            <a:r>
              <a:rPr lang="es-ES" sz="2400" dirty="0" err="1" smtClean="0"/>
              <a:t>applets</a:t>
            </a:r>
            <a:r>
              <a:rPr lang="es-ES" sz="2400" dirty="0" smtClean="0"/>
              <a:t> nos permiten conectar aplicaciones entre sí. Podemos así programar el funcionamiento de una aplicación en función de lo que ocurra en la otra.</a:t>
            </a:r>
            <a:endParaRPr lang="es-ES" sz="2400" dirty="0"/>
          </a:p>
        </p:txBody>
      </p:sp>
      <p:sp>
        <p:nvSpPr>
          <p:cNvPr id="8" name="Rectángulo 7"/>
          <p:cNvSpPr/>
          <p:nvPr/>
        </p:nvSpPr>
        <p:spPr>
          <a:xfrm>
            <a:off x="10345003" y="4585648"/>
            <a:ext cx="1541998" cy="6243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3835022" y="3193220"/>
            <a:ext cx="1228298" cy="5041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7553808" y="5388143"/>
            <a:ext cx="447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en “New </a:t>
            </a:r>
            <a:r>
              <a:rPr lang="es-ES" sz="2800" dirty="0" err="1" smtClean="0"/>
              <a:t>Applet</a:t>
            </a:r>
            <a:r>
              <a:rPr lang="es-ES" sz="2800" dirty="0" smtClean="0"/>
              <a:t>”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55063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2551"/>
            <a:ext cx="12192000" cy="535544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3452882" y="4121624"/>
            <a:ext cx="2265529" cy="764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1651478" y="4926843"/>
            <a:ext cx="8889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en “</a:t>
            </a:r>
            <a:r>
              <a:rPr lang="es-ES" sz="2800" dirty="0" err="1" smtClean="0"/>
              <a:t>this</a:t>
            </a:r>
            <a:r>
              <a:rPr lang="es-ES" sz="2800" dirty="0" smtClean="0"/>
              <a:t>”. Buscar y seleccionar “</a:t>
            </a:r>
            <a:r>
              <a:rPr lang="es-ES" sz="2800" dirty="0" err="1" smtClean="0"/>
              <a:t>adafruit</a:t>
            </a:r>
            <a:r>
              <a:rPr lang="es-ES" sz="2800" dirty="0" smtClean="0"/>
              <a:t>”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338171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9828"/>
            <a:ext cx="12192000" cy="531817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45909" y="3957851"/>
            <a:ext cx="2306473" cy="2197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48066" y="3434631"/>
            <a:ext cx="2702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aquí.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212099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01" y="85265"/>
            <a:ext cx="4696607" cy="67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34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7456"/>
            <a:ext cx="12192000" cy="521868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6619163" y="2838735"/>
            <a:ext cx="2593076" cy="11600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096000" y="4056797"/>
            <a:ext cx="447626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en “</a:t>
            </a:r>
            <a:r>
              <a:rPr lang="es-ES" sz="2800" dirty="0" err="1" smtClean="0"/>
              <a:t>that</a:t>
            </a:r>
            <a:r>
              <a:rPr lang="es-ES" sz="2800" dirty="0" smtClean="0"/>
              <a:t>”. Buscar y seleccionar Twitter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24742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4871"/>
            <a:ext cx="12192000" cy="520312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00248" y="4256435"/>
            <a:ext cx="2893327" cy="26015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300248" y="3510887"/>
            <a:ext cx="4476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/>
              <a:t>Hacer </a:t>
            </a:r>
            <a:r>
              <a:rPr lang="es-ES" sz="2800" dirty="0" err="1" smtClean="0"/>
              <a:t>click</a:t>
            </a:r>
            <a:r>
              <a:rPr lang="es-ES" sz="2800" dirty="0" smtClean="0"/>
              <a:t> aquí.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2959840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88" y="114512"/>
            <a:ext cx="6062521" cy="6284185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965278" y="5281684"/>
            <a:ext cx="2579426" cy="68238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578" y="1321872"/>
            <a:ext cx="3990975" cy="5076825"/>
          </a:xfrm>
          <a:prstGeom prst="rect">
            <a:avLst/>
          </a:prstGeom>
        </p:spPr>
      </p:pic>
      <p:sp>
        <p:nvSpPr>
          <p:cNvPr id="8" name="Flecha izquierda 7"/>
          <p:cNvSpPr/>
          <p:nvPr/>
        </p:nvSpPr>
        <p:spPr>
          <a:xfrm rot="10800000">
            <a:off x="6124752" y="5145206"/>
            <a:ext cx="1122209" cy="95534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3435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527" y="385010"/>
            <a:ext cx="10515600" cy="2155909"/>
          </a:xfrm>
        </p:spPr>
        <p:txBody>
          <a:bodyPr>
            <a:normAutofit fontScale="90000"/>
          </a:bodyPr>
          <a:lstStyle/>
          <a:p>
            <a:pPr algn="ctr"/>
            <a:r>
              <a:rPr lang="es-ES" dirty="0"/>
              <a:t>Dudas y preguntas. </a:t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Mejoras.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495" y="3204493"/>
            <a:ext cx="10515600" cy="2755149"/>
          </a:xfrm>
        </p:spPr>
        <p:txBody>
          <a:bodyPr/>
          <a:lstStyle/>
          <a:p>
            <a:r>
              <a:rPr lang="es-ES" dirty="0"/>
              <a:t>Dirección GitHub: github.com/</a:t>
            </a:r>
            <a:r>
              <a:rPr lang="es-ES" dirty="0" err="1"/>
              <a:t>makers-upv</a:t>
            </a:r>
            <a:r>
              <a:rPr lang="es-ES" dirty="0"/>
              <a:t>/planta-twittera-rev2</a:t>
            </a:r>
          </a:p>
          <a:p>
            <a:r>
              <a:rPr lang="es-ES" dirty="0"/>
              <a:t>Energía Solar</a:t>
            </a:r>
          </a:p>
          <a:p>
            <a:r>
              <a:rPr lang="es-ES" dirty="0"/>
              <a:t>Impermeable</a:t>
            </a:r>
          </a:p>
          <a:p>
            <a:r>
              <a:rPr lang="es-ES" dirty="0"/>
              <a:t>Automatizar el riego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97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4013" y="2335212"/>
            <a:ext cx="9144000" cy="2387600"/>
          </a:xfrm>
        </p:spPr>
        <p:txBody>
          <a:bodyPr/>
          <a:lstStyle/>
          <a:p>
            <a:r>
              <a:rPr lang="es-ES" dirty="0"/>
              <a:t>Taller Planta Twittera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6838" y="5819467"/>
            <a:ext cx="9144000" cy="869950"/>
          </a:xfrm>
        </p:spPr>
        <p:txBody>
          <a:bodyPr>
            <a:normAutofit lnSpcReduction="10000"/>
          </a:bodyPr>
          <a:lstStyle/>
          <a:p>
            <a:r>
              <a:rPr lang="es-ES" dirty="0"/>
              <a:t>20 Julio 2018</a:t>
            </a:r>
          </a:p>
          <a:p>
            <a:r>
              <a:rPr lang="es-ES" dirty="0"/>
              <a:t>Valencia</a:t>
            </a:r>
            <a:endParaRPr lang="es-ES_tradnl" dirty="0"/>
          </a:p>
        </p:txBody>
      </p:sp>
      <p:pic>
        <p:nvPicPr>
          <p:cNvPr id="1032" name="Picture 8" descr="Resultado de imagen de Leroy merl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0"/>
            <a:ext cx="4752976" cy="37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139"/>
          <a:stretch/>
        </p:blipFill>
        <p:spPr bwMode="auto">
          <a:xfrm>
            <a:off x="-306387" y="4974431"/>
            <a:ext cx="3044825" cy="188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de makers upv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65"/>
          <a:stretch/>
        </p:blipFill>
        <p:spPr bwMode="auto">
          <a:xfrm>
            <a:off x="9147175" y="5650884"/>
            <a:ext cx="3044825" cy="118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327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Internet </a:t>
            </a:r>
            <a:r>
              <a:rPr lang="es-ES" dirty="0"/>
              <a:t>of </a:t>
            </a:r>
            <a:r>
              <a:rPr lang="es-ES" dirty="0" err="1" smtClean="0"/>
              <a:t>Things</a:t>
            </a:r>
            <a:r>
              <a:rPr lang="es-ES" dirty="0"/>
              <a:t> (</a:t>
            </a:r>
            <a:r>
              <a:rPr lang="es-ES" dirty="0" err="1"/>
              <a:t>IoT</a:t>
            </a:r>
            <a:r>
              <a:rPr lang="es-ES" dirty="0"/>
              <a:t>) 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2625" y="1690688"/>
            <a:ext cx="10515600" cy="4351338"/>
          </a:xfrm>
        </p:spPr>
        <p:txBody>
          <a:bodyPr/>
          <a:lstStyle/>
          <a:p>
            <a:r>
              <a:rPr lang="es-ES" sz="2400" dirty="0" smtClean="0"/>
              <a:t>El</a:t>
            </a:r>
            <a:r>
              <a:rPr lang="es-ES" sz="2400" dirty="0" smtClean="0"/>
              <a:t> </a:t>
            </a:r>
            <a:r>
              <a:rPr lang="es-ES" sz="2400" dirty="0"/>
              <a:t>Internet de las Cosas </a:t>
            </a:r>
            <a:r>
              <a:rPr lang="es-ES" sz="2400" dirty="0" smtClean="0"/>
              <a:t>es un concepto que hace referencia a la conexión de </a:t>
            </a:r>
            <a:r>
              <a:rPr lang="es-ES" sz="2400" dirty="0"/>
              <a:t>objetos físicos </a:t>
            </a:r>
            <a:r>
              <a:rPr lang="es-ES" sz="2400" dirty="0" smtClean="0"/>
              <a:t>a internet para intercambiar información entre sí.</a:t>
            </a:r>
          </a:p>
          <a:p>
            <a:r>
              <a:rPr lang="es-ES" sz="2400" dirty="0" smtClean="0"/>
              <a:t>Ejemplo de aplicación: Domótica. Tener una red de elementos del hogar conectados a internet permite monitorizar sus estados y actuar sobre ellos.</a:t>
            </a:r>
            <a:endParaRPr lang="es-ES" sz="2400" dirty="0"/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25" y="4417440"/>
            <a:ext cx="3480440" cy="193100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50" t="-255" r="19945"/>
          <a:stretch/>
        </p:blipFill>
        <p:spPr>
          <a:xfrm>
            <a:off x="4565185" y="3627652"/>
            <a:ext cx="2980243" cy="323034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548" y="4417440"/>
            <a:ext cx="4244452" cy="24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53" y="2894012"/>
            <a:ext cx="8230596" cy="3394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¿Cómo funciona el kit?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8162" y="982662"/>
            <a:ext cx="10650537" cy="2532063"/>
          </a:xfrm>
        </p:spPr>
        <p:txBody>
          <a:bodyPr>
            <a:noAutofit/>
          </a:bodyPr>
          <a:lstStyle/>
          <a:p>
            <a:r>
              <a:rPr lang="es-ES" sz="2400" dirty="0"/>
              <a:t>Con el kit, una planta puede </a:t>
            </a:r>
            <a:r>
              <a:rPr lang="es-ES" sz="2400" dirty="0" smtClean="0"/>
              <a:t>comunicarse con los usuarios vía Twitter.</a:t>
            </a:r>
            <a:endParaRPr lang="es-ES" sz="24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Los sensores del kit miden </a:t>
            </a:r>
            <a:r>
              <a:rPr lang="es-ES" sz="2000" dirty="0" smtClean="0"/>
              <a:t>las variables del entorno: Luminosidad, humedad (ambiente y tierra)</a:t>
            </a:r>
            <a:r>
              <a:rPr lang="es-ES" sz="2000" dirty="0" smtClean="0"/>
              <a:t>.</a:t>
            </a:r>
            <a:endParaRPr lang="es-ES" sz="2000" dirty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Las lecturas se transmiten vía </a:t>
            </a:r>
            <a:r>
              <a:rPr lang="es-ES" sz="2000" dirty="0" err="1" smtClean="0"/>
              <a:t>Wifi</a:t>
            </a:r>
            <a:r>
              <a:rPr lang="es-ES" sz="2000" dirty="0" smtClean="0"/>
              <a:t> a un servicio </a:t>
            </a:r>
            <a:r>
              <a:rPr lang="es-ES" sz="2000" dirty="0"/>
              <a:t>web ( </a:t>
            </a:r>
            <a:r>
              <a:rPr lang="es-ES" sz="2000" dirty="0">
                <a:hlinkClick r:id="rId3"/>
              </a:rPr>
              <a:t>https://io.adafruit.com/</a:t>
            </a:r>
            <a:r>
              <a:rPr lang="es-ES" sz="2000" dirty="0"/>
              <a:t> </a:t>
            </a:r>
            <a:r>
              <a:rPr lang="es-ES" sz="2000" dirty="0" smtClean="0"/>
              <a:t>)</a:t>
            </a:r>
            <a:endParaRPr lang="es-E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s-ES" sz="2000" dirty="0" smtClean="0"/>
              <a:t>Con </a:t>
            </a:r>
            <a:r>
              <a:rPr lang="es-ES" sz="2000" dirty="0"/>
              <a:t>los datos a mano en la nube, se pueden automatizar acciones con otro servicio </a:t>
            </a:r>
            <a:r>
              <a:rPr lang="es-ES" sz="2000" dirty="0" smtClean="0"/>
              <a:t>gratuito web </a:t>
            </a:r>
            <a:r>
              <a:rPr lang="es-ES" sz="2000" dirty="0"/>
              <a:t>(</a:t>
            </a:r>
            <a:r>
              <a:rPr lang="es-ES" sz="2000" dirty="0">
                <a:hlinkClick r:id="rId4"/>
              </a:rPr>
              <a:t>https://ifttt.com/</a:t>
            </a:r>
            <a:r>
              <a:rPr lang="es-ES" sz="2000" dirty="0"/>
              <a:t> ), como enviar notificaciones a una cuenta de Twitter.</a:t>
            </a:r>
            <a:endParaRPr lang="es-ES_tradnl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051" y="4101629"/>
            <a:ext cx="2217549" cy="1600200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8445500" y="3835400"/>
            <a:ext cx="146049" cy="245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/>
          <p:cNvSpPr/>
          <p:nvPr/>
        </p:nvSpPr>
        <p:spPr>
          <a:xfrm>
            <a:off x="9612999" y="3720629"/>
            <a:ext cx="355600" cy="2362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5024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147" y="0"/>
            <a:ext cx="10515600" cy="1325563"/>
          </a:xfrm>
        </p:spPr>
        <p:txBody>
          <a:bodyPr/>
          <a:lstStyle/>
          <a:p>
            <a:r>
              <a:rPr lang="es-ES" dirty="0"/>
              <a:t>Componentes del kit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147" y="1325563"/>
            <a:ext cx="3986213" cy="4905792"/>
          </a:xfrm>
        </p:spPr>
        <p:txBody>
          <a:bodyPr>
            <a:noAutofit/>
          </a:bodyPr>
          <a:lstStyle/>
          <a:p>
            <a:r>
              <a:rPr lang="es-ES" sz="1800" dirty="0" smtClean="0"/>
              <a:t>[1] Placa </a:t>
            </a:r>
            <a:r>
              <a:rPr lang="es-ES" sz="1800" dirty="0"/>
              <a:t>PCB ( sensor de humedad incorporado)</a:t>
            </a:r>
          </a:p>
          <a:p>
            <a:r>
              <a:rPr lang="es-ES" sz="1800" dirty="0" smtClean="0"/>
              <a:t>[2] </a:t>
            </a:r>
            <a:r>
              <a:rPr lang="es-ES" sz="1800" dirty="0" err="1" smtClean="0"/>
              <a:t>Wemos</a:t>
            </a:r>
            <a:r>
              <a:rPr lang="es-ES" sz="1800" dirty="0" smtClean="0"/>
              <a:t> D1 mini</a:t>
            </a:r>
            <a:endParaRPr lang="es-ES" sz="1800" dirty="0"/>
          </a:p>
          <a:p>
            <a:r>
              <a:rPr lang="es-ES" sz="1800" dirty="0" smtClean="0"/>
              <a:t>[3] Sensor </a:t>
            </a:r>
            <a:r>
              <a:rPr lang="es-ES" sz="1800" dirty="0"/>
              <a:t>de luminosidad BH1750</a:t>
            </a:r>
          </a:p>
          <a:p>
            <a:r>
              <a:rPr lang="es-ES" sz="1800" dirty="0" smtClean="0"/>
              <a:t>[4] Sensor </a:t>
            </a:r>
            <a:r>
              <a:rPr lang="es-ES" sz="1800" dirty="0"/>
              <a:t>de humedad relativa y temperatura DHT11</a:t>
            </a:r>
          </a:p>
          <a:p>
            <a:r>
              <a:rPr lang="es-ES" sz="1800" dirty="0" smtClean="0"/>
              <a:t>[5] Pulsador</a:t>
            </a:r>
            <a:endParaRPr lang="es-ES" sz="1800" dirty="0"/>
          </a:p>
          <a:p>
            <a:r>
              <a:rPr lang="es-ES" sz="1800" dirty="0" smtClean="0"/>
              <a:t>[6] Resistencias </a:t>
            </a:r>
            <a:r>
              <a:rPr lang="es-ES" sz="1800" dirty="0"/>
              <a:t>de 5k</a:t>
            </a:r>
            <a:r>
              <a:rPr lang="es-ES" sz="1800" dirty="0">
                <a:sym typeface="Symbol" panose="05050102010706020507" pitchFamily="18" charset="2"/>
              </a:rPr>
              <a:t></a:t>
            </a:r>
            <a:r>
              <a:rPr lang="es-ES" sz="1800" dirty="0"/>
              <a:t> y 470k</a:t>
            </a:r>
            <a:r>
              <a:rPr lang="es-ES" sz="1800" dirty="0">
                <a:sym typeface="Symbol" panose="05050102010706020507" pitchFamily="18" charset="2"/>
              </a:rPr>
              <a:t></a:t>
            </a:r>
            <a:endParaRPr lang="es-ES" sz="1800" dirty="0"/>
          </a:p>
          <a:p>
            <a:r>
              <a:rPr lang="es-ES" sz="1800" dirty="0" smtClean="0"/>
              <a:t>[7] Condensador 100 </a:t>
            </a:r>
            <a:r>
              <a:rPr lang="es-ES" sz="1800" dirty="0" err="1" smtClean="0"/>
              <a:t>nF</a:t>
            </a:r>
            <a:r>
              <a:rPr lang="es-ES" sz="1800" dirty="0" smtClean="0"/>
              <a:t> </a:t>
            </a:r>
            <a:r>
              <a:rPr lang="es-ES" sz="1800" dirty="0"/>
              <a:t>(104)</a:t>
            </a:r>
          </a:p>
          <a:p>
            <a:r>
              <a:rPr lang="es-ES" sz="1800" dirty="0" smtClean="0"/>
              <a:t>[8] Conectores </a:t>
            </a:r>
            <a:r>
              <a:rPr lang="es-ES" sz="1800" dirty="0"/>
              <a:t>pin varios</a:t>
            </a:r>
          </a:p>
          <a:p>
            <a:r>
              <a:rPr lang="es-ES" sz="1800" dirty="0" smtClean="0"/>
              <a:t>[9] </a:t>
            </a:r>
            <a:r>
              <a:rPr lang="es-ES" sz="1800" dirty="0" err="1" smtClean="0"/>
              <a:t>Portapilas</a:t>
            </a:r>
            <a:endParaRPr lang="es-ES_tradnl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8" t="16458" r="5417" b="5834"/>
          <a:stretch/>
        </p:blipFill>
        <p:spPr>
          <a:xfrm>
            <a:off x="4817660" y="949576"/>
            <a:ext cx="7374340" cy="487700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188657" y="1487606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1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0087970" y="1037253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2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662382" y="1720460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FF0000"/>
                </a:solidFill>
              </a:rPr>
              <a:t>3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662382" y="3272649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4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5536860" y="3153408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5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105098" y="4666996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6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145206" y="4482330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7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571630" y="3554467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8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587621" y="1487606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8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1182066" y="2483354"/>
            <a:ext cx="316173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9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11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s-ES" dirty="0"/>
              <a:t>¡A soldar!</a:t>
            </a:r>
            <a:endParaRPr lang="es-ES_trad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711" t="35080" r="18947" b="29113"/>
          <a:stretch/>
        </p:blipFill>
        <p:spPr>
          <a:xfrm>
            <a:off x="2093493" y="1058778"/>
            <a:ext cx="7234991" cy="2454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342" t="32038" r="24869" b="27708"/>
          <a:stretch/>
        </p:blipFill>
        <p:spPr>
          <a:xfrm>
            <a:off x="3304673" y="3826041"/>
            <a:ext cx="5582654" cy="275924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3A3AB166-4747-4EDB-BFDA-B676C6F7A3B4}"/>
              </a:ext>
            </a:extLst>
          </p:cNvPr>
          <p:cNvSpPr txBox="1">
            <a:spLocks/>
          </p:cNvSpPr>
          <p:nvPr/>
        </p:nvSpPr>
        <p:spPr>
          <a:xfrm rot="19646767">
            <a:off x="418273" y="4300174"/>
            <a:ext cx="29460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!Cuidado con los quemazos!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7324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9758" y="2534653"/>
            <a:ext cx="3974431" cy="1325563"/>
          </a:xfrm>
        </p:spPr>
        <p:txBody>
          <a:bodyPr/>
          <a:lstStyle/>
          <a:p>
            <a:r>
              <a:rPr lang="es-ES" dirty="0"/>
              <a:t>Montaje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093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3" t="30715" r="8235" b="31325"/>
          <a:stretch/>
        </p:blipFill>
        <p:spPr>
          <a:xfrm rot="5400000">
            <a:off x="-507174" y="1403598"/>
            <a:ext cx="4093726" cy="15674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6" t="33267" r="3859" b="26733"/>
          <a:stretch/>
        </p:blipFill>
        <p:spPr>
          <a:xfrm rot="5400000">
            <a:off x="1521734" y="1436240"/>
            <a:ext cx="4093726" cy="15022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0" t="32788" b="27680"/>
          <a:stretch/>
        </p:blipFill>
        <p:spPr>
          <a:xfrm rot="5400000">
            <a:off x="6504194" y="1449772"/>
            <a:ext cx="4093726" cy="14751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5" t="27101" r="32807" b="31963"/>
          <a:stretch/>
        </p:blipFill>
        <p:spPr>
          <a:xfrm rot="5400000">
            <a:off x="4860239" y="4506100"/>
            <a:ext cx="2163315" cy="2105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26184" r="3860" b="30073"/>
          <a:stretch/>
        </p:blipFill>
        <p:spPr>
          <a:xfrm rot="5400000">
            <a:off x="8673274" y="1398140"/>
            <a:ext cx="4093727" cy="15784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86" t="40229" r="34583" b="39888"/>
          <a:stretch/>
        </p:blipFill>
        <p:spPr>
          <a:xfrm rot="16200000">
            <a:off x="1510031" y="4846144"/>
            <a:ext cx="2163315" cy="1425439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4" r="23564" b="22423"/>
          <a:stretch/>
        </p:blipFill>
        <p:spPr>
          <a:xfrm rot="5400000">
            <a:off x="8549232" y="4507360"/>
            <a:ext cx="2163315" cy="21030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0550" y="1548521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470k</a:t>
            </a:r>
            <a:r>
              <a:rPr lang="es-ES" b="1" dirty="0">
                <a:sym typeface="Symbol" panose="05050102010706020507" pitchFamily="18" charset="2"/>
              </a:rPr>
              <a:t></a:t>
            </a:r>
            <a:endParaRPr lang="es-ES" b="1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7F86BAAF-A025-4523-8B28-272EEFC878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5550031" y="17374"/>
            <a:ext cx="870250" cy="219204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1D16F77-E19D-40FA-B1B1-A38CCFF27D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5580553" y="1846910"/>
            <a:ext cx="877848" cy="2182080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xmlns="" id="{D299879F-50F1-42DF-A56C-354C71431215}"/>
              </a:ext>
            </a:extLst>
          </p:cNvPr>
          <p:cNvSpPr txBox="1"/>
          <p:nvPr/>
        </p:nvSpPr>
        <p:spPr>
          <a:xfrm>
            <a:off x="5690043" y="329590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5k</a:t>
            </a:r>
            <a:r>
              <a:rPr lang="es-ES" b="1" dirty="0">
                <a:sym typeface="Symbol" panose="05050102010706020507" pitchFamily="18" charset="2"/>
              </a:rPr>
              <a:t></a:t>
            </a:r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3354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827</Words>
  <Application>Microsoft Office PowerPoint</Application>
  <PresentationFormat>Panorámica</PresentationFormat>
  <Paragraphs>122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Symbol</vt:lpstr>
      <vt:lpstr>Office Theme</vt:lpstr>
      <vt:lpstr>Taller Planta Twittera</vt:lpstr>
      <vt:lpstr>¿Qué es MakersUPV?</vt:lpstr>
      <vt:lpstr>Programación del taller</vt:lpstr>
      <vt:lpstr>Internet of Things (IoT) </vt:lpstr>
      <vt:lpstr>¿Cómo funciona el kit?</vt:lpstr>
      <vt:lpstr>Componentes del kit</vt:lpstr>
      <vt:lpstr>¡A soldar!</vt:lpstr>
      <vt:lpstr>Montaje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Registrarse en https://ifttt.com/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Dudas y preguntas.    Mejoras.</vt:lpstr>
      <vt:lpstr>Taller Planta Twittera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Carlos</dc:creator>
  <cp:lastModifiedBy>Santiago Junquera Carrero</cp:lastModifiedBy>
  <cp:revision>90</cp:revision>
  <dcterms:created xsi:type="dcterms:W3CDTF">2018-07-04T13:28:52Z</dcterms:created>
  <dcterms:modified xsi:type="dcterms:W3CDTF">2018-07-20T18:07:07Z</dcterms:modified>
</cp:coreProperties>
</file>